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57" r:id="rId4"/>
    <p:sldId id="258" r:id="rId5"/>
    <p:sldId id="260" r:id="rId6"/>
    <p:sldId id="262" r:id="rId7"/>
    <p:sldId id="270" r:id="rId8"/>
    <p:sldId id="261" r:id="rId9"/>
    <p:sldId id="263" r:id="rId10"/>
    <p:sldId id="271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66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2B5A-D891-46B5-81C6-1134FBD3B83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74F7-2B86-469A-AEE5-0B4D4A96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7384"/>
            <a:ext cx="9108504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704856" cy="441310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Проведение </a:t>
            </a:r>
            <a:r>
              <a:rPr lang="ru-RU" sz="4000" b="1" dirty="0" err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тьюториала</a:t>
            </a:r>
            <a:r>
              <a:rPr lang="ru-RU" sz="40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 </a:t>
            </a:r>
            <a:endParaRPr lang="ru-RU" sz="4000" b="1" dirty="0" smtClean="0">
              <a:ln w="12700">
                <a:solidFill>
                  <a:srgbClr val="666666">
                    <a:satMod val="155000"/>
                  </a:srgbClr>
                </a:solidFill>
                <a:prstDash val="solid"/>
              </a:ln>
              <a:latin typeface="Monotype Corsiva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в </a:t>
            </a:r>
            <a:r>
              <a:rPr lang="ru-RU" sz="40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ситуации,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когда </a:t>
            </a:r>
            <a:r>
              <a:rPr lang="ru-RU" sz="4000" b="1" dirty="0" err="1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тьюторант</a:t>
            </a:r>
            <a:r>
              <a:rPr lang="ru-RU" sz="4000" b="1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 не </a:t>
            </a:r>
            <a:r>
              <a:rPr lang="ru-RU" sz="40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определился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с выбором </a:t>
            </a:r>
            <a:r>
              <a:rPr lang="ru-RU" sz="4000" b="1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коммуникативной задачи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2800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МАОУ лицей «</a:t>
            </a:r>
            <a:r>
              <a:rPr lang="ru-RU" sz="2800" dirty="0" err="1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Синтон</a:t>
            </a:r>
            <a:r>
              <a:rPr lang="ru-RU" sz="2800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»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2800" dirty="0" err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г</a:t>
            </a:r>
            <a:r>
              <a:rPr lang="ru-RU" sz="2800" dirty="0" err="1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.Чайковский</a:t>
            </a:r>
            <a:endParaRPr lang="ru-RU" sz="2800" dirty="0">
              <a:ln w="12700">
                <a:solidFill>
                  <a:srgbClr val="666666">
                    <a:satMod val="155000"/>
                  </a:srgbClr>
                </a:solidFill>
                <a:prstDash val="solid"/>
              </a:ln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19672" y="767606"/>
            <a:ext cx="59891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Перечень причин, которые приводят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 возникновению типовой ситуации.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1290242"/>
            <a:ext cx="75608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600" u="sng" dirty="0" smtClean="0">
              <a:solidFill>
                <a:prstClr val="black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u="sng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Причина 1.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понимает сути коммуникативных задач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(учащийся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u="sng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Причина 2.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Отсутствует желание участвовать в КСК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(учащиеся 2 и 3)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6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u="sng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Причина 3.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может расставить приоритеты и выбрать из пяти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предложенных альтернатив три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(учащийся 4)</a:t>
            </a:r>
            <a:endParaRPr lang="ru-RU" sz="26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39190"/>
              </p:ext>
            </p:extLst>
          </p:nvPr>
        </p:nvGraphicFramePr>
        <p:xfrm>
          <a:off x="683568" y="1916832"/>
          <a:ext cx="7632848" cy="43053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16424"/>
                <a:gridCol w="38164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Замысел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Тактика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Совместить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повседневную реальность 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тьюторанта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с реальностью коммуникативных задач и расставить жизненные приоритеты сквозь призму жизненных задач 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тьюторанта</a:t>
                      </a:r>
                      <a:endParaRPr lang="ru-RU" sz="22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1.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задает вопросы на выяснение жизненных знаний и умений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тьюторанта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2.Тьютор и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соотносят жизненный опыт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тьюторанта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с КЗ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3.Тьютор уточняет желание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тьюторанта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, попробовать то, что хорошо получается или практиковать что-то новое.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69559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  <a:ea typeface="Calibri"/>
                <a:cs typeface="Times New Roman"/>
              </a:rPr>
              <a:t>Учащийся не может расставить приоритеты и выбрать из пяти предложенных альтернатив три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70869"/>
              </p:ext>
            </p:extLst>
          </p:nvPr>
        </p:nvGraphicFramePr>
        <p:xfrm>
          <a:off x="827584" y="1676495"/>
          <a:ext cx="7488832" cy="44168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4416"/>
                <a:gridCol w="3744416"/>
              </a:tblGrid>
              <a:tr h="33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Замысел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Тактика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4058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Дать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спектр способов предъявления решений (т.е. как сделать выбор)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1. Предложить разные способы принятий решений: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жребий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-интуитивно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послушать «авторитета» (друзей)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считалочка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эмоционально (по ощущениям и переживаниям)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2. Ребёнок выбирает КЗ одним из способов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3. Обсудить в рефлексии удовлетворённость/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неудовлетворённость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его способом выбора 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72753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Monotype Corsiva" pitchFamily="66" charset="0"/>
                <a:ea typeface="Calibri"/>
                <a:cs typeface="Times New Roman"/>
              </a:rPr>
              <a:t>Учащаяся не может расставить приоритеты и выбрать из пяти предложенных альтернатив три</a:t>
            </a:r>
            <a:endParaRPr lang="ru-RU" sz="3000" dirty="0">
              <a:latin typeface="Monotype Corsiva" pitchFamily="66" charset="0"/>
              <a:ea typeface="Calibri"/>
              <a:cs typeface="Times New Roman"/>
            </a:endParaRPr>
          </a:p>
          <a:p>
            <a:endParaRPr lang="ru-RU" sz="3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7384"/>
            <a:ext cx="9108504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704856" cy="4413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Monotype Corsiva" pitchFamily="66" charset="0"/>
                <a:cs typeface="Arial" panose="020B0604020202020204" pitchFamily="34" charset="0"/>
              </a:rPr>
              <a:t>Творческая группа педагогов: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 smtClean="0"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Monotype Corsiva" pitchFamily="66" charset="0"/>
                <a:cs typeface="Arial" panose="020B0604020202020204" pitchFamily="34" charset="0"/>
              </a:rPr>
              <a:t>Успенская </a:t>
            </a:r>
            <a:r>
              <a:rPr lang="ru-RU" sz="2000" dirty="0">
                <a:latin typeface="Monotype Corsiva" pitchFamily="66" charset="0"/>
                <a:cs typeface="Arial" panose="020B0604020202020204" pitchFamily="34" charset="0"/>
              </a:rPr>
              <a:t>Елена </a:t>
            </a:r>
            <a:r>
              <a:rPr lang="ru-RU" sz="2000" dirty="0" smtClean="0">
                <a:latin typeface="Monotype Corsiva" pitchFamily="66" charset="0"/>
                <a:cs typeface="Arial" panose="020B0604020202020204" pitchFamily="34" charset="0"/>
              </a:rPr>
              <a:t>Алексеевна–заместитель директора по УВР</a:t>
            </a:r>
            <a:endParaRPr lang="ru-RU" sz="2000" dirty="0">
              <a:latin typeface="Monotype Corsiva" pitchFamily="66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 smtClean="0"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Monotype Corsiva" pitchFamily="66" charset="0"/>
                <a:cs typeface="Arial" panose="020B0604020202020204" pitchFamily="34" charset="0"/>
              </a:rPr>
              <a:t>Ошмарина</a:t>
            </a:r>
            <a:r>
              <a:rPr lang="ru-RU" sz="2000" dirty="0" smtClean="0"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Monotype Corsiva" pitchFamily="66" charset="0"/>
                <a:cs typeface="Arial" panose="020B0604020202020204" pitchFamily="34" charset="0"/>
              </a:rPr>
              <a:t>Валентина Вячеславовна-учитель английского </a:t>
            </a:r>
            <a:r>
              <a:rPr lang="ru-RU" sz="2000" dirty="0" smtClean="0">
                <a:latin typeface="Monotype Corsiva" pitchFamily="66" charset="0"/>
                <a:cs typeface="Arial" panose="020B0604020202020204" pitchFamily="34" charset="0"/>
              </a:rPr>
              <a:t>языка, заместитель директора </a:t>
            </a:r>
            <a:r>
              <a:rPr lang="ru-RU" sz="2000" dirty="0">
                <a:latin typeface="Monotype Corsiva" pitchFamily="66" charset="0"/>
                <a:cs typeface="Arial" panose="020B0604020202020204" pitchFamily="34" charset="0"/>
              </a:rPr>
              <a:t>по ВР</a:t>
            </a:r>
          </a:p>
          <a:p>
            <a:pPr marL="0" indent="0"/>
            <a:r>
              <a:rPr lang="en-US" sz="2000" dirty="0" smtClean="0"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Monotype Corsiva" pitchFamily="66" charset="0"/>
                <a:cs typeface="Arial" panose="020B0604020202020204" pitchFamily="34" charset="0"/>
              </a:rPr>
              <a:t>Корепанова</a:t>
            </a:r>
            <a:r>
              <a:rPr lang="ru-RU" sz="2000" dirty="0" smtClean="0">
                <a:latin typeface="Monotype Corsiva" pitchFamily="66" charset="0"/>
                <a:cs typeface="Arial" panose="020B0604020202020204" pitchFamily="34" charset="0"/>
              </a:rPr>
              <a:t> Светлана Юрьевна-учитель английского языка, руководитель ЛМО иностранных языков</a:t>
            </a:r>
          </a:p>
          <a:p>
            <a:pPr marL="0" indent="0"/>
            <a:r>
              <a:rPr lang="en-US" sz="2000" dirty="0" smtClean="0"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Monotype Corsiva" pitchFamily="66" charset="0"/>
                <a:cs typeface="Arial" panose="020B0604020202020204" pitchFamily="34" charset="0"/>
              </a:rPr>
              <a:t>Караганова</a:t>
            </a:r>
            <a:r>
              <a:rPr lang="ru-RU" sz="2000" dirty="0" smtClean="0">
                <a:latin typeface="Monotype Corsiva" pitchFamily="66" charset="0"/>
                <a:cs typeface="Arial" panose="020B0604020202020204" pitchFamily="34" charset="0"/>
              </a:rPr>
              <a:t> Екатерина </a:t>
            </a:r>
            <a:r>
              <a:rPr lang="ru-RU" sz="2000" dirty="0">
                <a:latin typeface="Monotype Corsiva" pitchFamily="66" charset="0"/>
                <a:cs typeface="Arial" panose="020B0604020202020204" pitchFamily="34" charset="0"/>
              </a:rPr>
              <a:t>Владимировна-учитель английского языка</a:t>
            </a:r>
            <a:endParaRPr lang="ru-RU" sz="2000" dirty="0" smtClean="0">
              <a:latin typeface="Monotype Corsiva" pitchFamily="66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 smtClean="0"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Monotype Corsiva" pitchFamily="66" charset="0"/>
                <a:cs typeface="Arial" panose="020B0604020202020204" pitchFamily="34" charset="0"/>
              </a:rPr>
              <a:t>Овчинникова</a:t>
            </a:r>
            <a:r>
              <a:rPr lang="ru-RU" sz="2000" dirty="0" smtClean="0">
                <a:latin typeface="Monotype Corsiva" pitchFamily="66" charset="0"/>
                <a:cs typeface="Arial" panose="020B0604020202020204" pitchFamily="34" charset="0"/>
              </a:rPr>
              <a:t> Ольга </a:t>
            </a:r>
            <a:r>
              <a:rPr lang="ru-RU" sz="2000" dirty="0">
                <a:latin typeface="Monotype Corsiva" pitchFamily="66" charset="0"/>
                <a:cs typeface="Arial" panose="020B0604020202020204" pitchFamily="34" charset="0"/>
              </a:rPr>
              <a:t>Александровна-учитель английского языка</a:t>
            </a:r>
            <a:endParaRPr lang="ru-RU" sz="2000" dirty="0" smtClean="0">
              <a:latin typeface="Monotype Corsiva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7384"/>
            <a:ext cx="9108504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704856" cy="32609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Трудности, связанные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с выбором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коммуникативных задач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2800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МАОУ лицей «</a:t>
            </a:r>
            <a:r>
              <a:rPr lang="ru-RU" sz="2800" dirty="0" err="1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Синтон</a:t>
            </a:r>
            <a:r>
              <a:rPr lang="ru-RU" sz="2800" dirty="0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»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2800" dirty="0" err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г</a:t>
            </a:r>
            <a:r>
              <a:rPr lang="ru-RU" sz="2800" dirty="0" err="1" smtClean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latin typeface="Monotype Corsiva" pitchFamily="66" charset="0"/>
              </a:rPr>
              <a:t>.Чайковский</a:t>
            </a:r>
            <a:endParaRPr lang="ru-RU" sz="2800" dirty="0">
              <a:ln w="12700">
                <a:solidFill>
                  <a:srgbClr val="666666">
                    <a:satMod val="155000"/>
                  </a:srgbClr>
                </a:solidFill>
                <a:prstDash val="solid"/>
              </a:ln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71650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Признаки, по которым можно </a:t>
            </a:r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заподозрить </a:t>
            </a:r>
            <a:r>
              <a:rPr lang="ru-RU" sz="3600" b="1" dirty="0">
                <a:latin typeface="Monotype Corsiva" pitchFamily="66" charset="0"/>
              </a:rPr>
              <a:t>наличие типовой ситуации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2124145"/>
            <a:ext cx="697338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Monotype Corsiva" pitchFamily="66" charset="0"/>
              </a:rPr>
              <a:t>- Остались </a:t>
            </a:r>
            <a:r>
              <a:rPr lang="ru-RU" sz="3200" dirty="0">
                <a:latin typeface="Monotype Corsiva" pitchFamily="66" charset="0"/>
              </a:rPr>
              <a:t>в классе 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Monotype Corsiva" pitchFamily="66" charset="0"/>
              </a:rPr>
              <a:t>-  Не сделали выбор КЗ с помощью </a:t>
            </a:r>
            <a:r>
              <a:rPr lang="ru-RU" sz="3200" dirty="0" err="1">
                <a:latin typeface="Monotype Corsiva" pitchFamily="66" charset="0"/>
              </a:rPr>
              <a:t>стикеров</a:t>
            </a:r>
            <a:endParaRPr lang="ru-RU" sz="3200" dirty="0">
              <a:latin typeface="Monotype Corsiva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latin typeface="Monotype Corsiva" pitchFamily="66" charset="0"/>
              </a:rPr>
              <a:t>- Индифферентность к происходящему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Monotype Corsiva" pitchFamily="66" charset="0"/>
              </a:rPr>
              <a:t>- Чрезмерная суетливость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Monotype Corsiva" pitchFamily="66" charset="0"/>
              </a:rPr>
              <a:t>-  Растерянность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19672" y="767606"/>
            <a:ext cx="59891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Перечень причин, которые приводят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 возникновению типовой ситуации.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1290242"/>
            <a:ext cx="75608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sng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sng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Причина 1.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понимает сути коммуникативных задач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(учащийся 1)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sng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Причина 2.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Отсутствует желание участвовать в КСК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(учащиеся 2 и 3)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sng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Причина 3.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может расставить приоритеты и выбрать из пяти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предложенных альтернатив три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(учащийся 4)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05019"/>
              </p:ext>
            </p:extLst>
          </p:nvPr>
        </p:nvGraphicFramePr>
        <p:xfrm>
          <a:off x="683568" y="1556792"/>
          <a:ext cx="7632848" cy="469665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16424"/>
                <a:gridCol w="38164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Замысел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Тактика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Если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ребёнок присутствовал на вводном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тьюториале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, 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он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всё равно что-то понял. Поэтому нам важно выяснить, что понял или не понял 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и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направить его на понимание 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1.«Что понял/не понял?»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2.«Задай мне вопросы на уточнение»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3.Тьютор задает вопросы, проверяющие понимание сути всех КЗ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4. «Какие задачи тебе интересны?»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5. «Я правильно тебя поняла, что тебе интересны КЗ «…..» и ты готова попробовать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себя в них?»»</a:t>
                      </a:r>
                      <a:endParaRPr lang="ru-RU" sz="22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4868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  <a:ea typeface="Calibri"/>
                <a:cs typeface="Times New Roman"/>
              </a:rPr>
              <a:t>Учащийся не понимает сути</a:t>
            </a:r>
          </a:p>
          <a:p>
            <a:pPr algn="ctr"/>
            <a:r>
              <a:rPr lang="ru-RU" sz="3200" dirty="0" smtClean="0">
                <a:latin typeface="Monotype Corsiva" pitchFamily="66" charset="0"/>
                <a:ea typeface="Calibri"/>
                <a:cs typeface="Times New Roman"/>
              </a:rPr>
              <a:t> коммуникативных задач</a:t>
            </a:r>
            <a:endParaRPr lang="ru-RU" sz="3200" dirty="0"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10686"/>
              </p:ext>
            </p:extLst>
          </p:nvPr>
        </p:nvGraphicFramePr>
        <p:xfrm>
          <a:off x="1547664" y="2564904"/>
          <a:ext cx="6264696" cy="30645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132348"/>
                <a:gridCol w="31323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Замысел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Тактика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Выяснить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присутствие ребенка на вводном 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тьюториале</a:t>
                      </a:r>
                      <a:endParaRPr lang="ru-RU" sz="22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1.В случае присутствия – см.тактику 1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2. В случае отсутствия –индивидуальная консультация </a:t>
                      </a:r>
                      <a:r>
                        <a:rPr lang="ru-RU" sz="220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с </a:t>
                      </a:r>
                      <a:r>
                        <a:rPr lang="ru-RU" sz="220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тьюторантом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на понимание сути каждой КЗ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06725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  <a:ea typeface="Calibri"/>
                <a:cs typeface="Times New Roman"/>
              </a:rPr>
              <a:t>Учащийся не понимает сути</a:t>
            </a:r>
          </a:p>
          <a:p>
            <a:pPr algn="ctr"/>
            <a:r>
              <a:rPr lang="ru-RU" sz="3200" dirty="0" smtClean="0">
                <a:latin typeface="Monotype Corsiva" pitchFamily="66" charset="0"/>
                <a:ea typeface="Calibri"/>
                <a:cs typeface="Times New Roman"/>
              </a:rPr>
              <a:t> коммуникативных задач</a:t>
            </a:r>
            <a:endParaRPr lang="ru-RU" sz="3200" dirty="0"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19672" y="767606"/>
            <a:ext cx="59891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Перечень причин, которые приводят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 возникновению типовой ситуации.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1290242"/>
            <a:ext cx="75608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600" u="sng" dirty="0" smtClean="0">
              <a:solidFill>
                <a:prstClr val="black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u="sng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Причина 1.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понимает сути коммуникативных задач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(учащийся 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u="sng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Причина 2.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Отсутствует желание участвовать в КСК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(учащиеся 2 и 3)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6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u="sng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Причина 3.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может расставить приоритеты и выбрать из пяти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предложенных альтернатив три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(учащийся 4)</a:t>
            </a:r>
            <a:endParaRPr lang="ru-RU" sz="26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78851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У </a:t>
            </a:r>
            <a:r>
              <a:rPr lang="ru-RU" sz="3600" dirty="0">
                <a:latin typeface="Monotype Corsiva" pitchFamily="66" charset="0"/>
              </a:rPr>
              <a:t>учащихся отсутствует желание участвовать в КСК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164199"/>
              </p:ext>
            </p:extLst>
          </p:nvPr>
        </p:nvGraphicFramePr>
        <p:xfrm>
          <a:off x="827584" y="2132856"/>
          <a:ext cx="7560840" cy="388843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06464"/>
                <a:gridCol w="3854376"/>
              </a:tblGrid>
              <a:tr h="627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Замысел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Тактика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solidFill>
                      <a:srgbClr val="FFFF99"/>
                    </a:solidFill>
                  </a:tcPr>
                </a:tc>
              </a:tr>
              <a:tr h="3260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Если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у ребёнка отсутствует желание участвовать в КЗ, работаем с желанием 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тьюторанта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. Выясняем, есть ли у детей вообще интерес к профессиональному/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деятельностному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самоопределению, уменьшаем сопротивление 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тьюторанта</a:t>
                      </a:r>
                      <a:endParaRPr lang="ru-RU" sz="22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Давай с тобой помечтаем…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«Что запомнилось из вводного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тьюториала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«Как ты считаешь, почему именно это тебе запомнилось?»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«Что можете предложить в данной ситуации?»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Kcy;&amp;acy;&amp;rcy;&amp;tcy;&amp;icy;&amp;ncy;&amp;kcy;&amp;icy; &amp;pcy;&amp;ocy; &amp;zcy;&amp;acy;&amp;pcy;&amp;rcy;&amp;ocy;&amp;scy;&amp;ucy; &amp;bcy;&amp;ocy;&amp;rcy;&amp;dcy;&amp;ocy;&amp;vcy;&amp;acy;&amp;yacy; &amp;rcy;&amp;acy;&amp;m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62446"/>
              </p:ext>
            </p:extLst>
          </p:nvPr>
        </p:nvGraphicFramePr>
        <p:xfrm>
          <a:off x="899592" y="1700808"/>
          <a:ext cx="7488832" cy="457403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71166"/>
                <a:gridCol w="3817666"/>
              </a:tblGrid>
              <a:tr h="399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Замысел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Тактика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solidFill>
                      <a:srgbClr val="FFFF99"/>
                    </a:solidFill>
                  </a:tcPr>
                </a:tc>
              </a:tr>
              <a:tr h="4059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Мы рассчитываем на то,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что пробы пройдут успешно, и дети с воодушевлением расскажут о своём опыте на итоговом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тьюториале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на который мы приглашаем «отказников», что в свою очередь их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смотивирует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1.Тьютор соглашается отпустить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тьюторантов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домой до проведения итогового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тьюториала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при условии обязательного присутствия на нем.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2.Во время итогового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тьюториала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данные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слушают впечатления других участников КСК.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3.После итогового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тьюториала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проводит с данными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тьюторантами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беседу: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«Расскажите, что вы поняли?»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«С чем ты сталкивался в жизни из того, что ты услышал?»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«Давай попробуем соотнести твои жизненные ситуации с КЗ»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 «Как вы думаете, в какой КЗ вы можете применить свои жизненные знания и умения?»</a:t>
                      </a:r>
                      <a:endParaRPr lang="ru-RU" sz="1600" dirty="0">
                        <a:solidFill>
                          <a:schemeClr val="tx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69559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У </a:t>
            </a:r>
            <a:r>
              <a:rPr lang="ru-RU" sz="3200" dirty="0">
                <a:latin typeface="Monotype Corsiva" pitchFamily="66" charset="0"/>
              </a:rPr>
              <a:t>учащихся отсутствует желание участвовать в КСК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295</TotalTime>
  <Words>749</Words>
  <Application>Microsoft Office PowerPoint</Application>
  <PresentationFormat>Экран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spero</dc:creator>
  <cp:lastModifiedBy>Аверина Светлана Сергеевна</cp:lastModifiedBy>
  <cp:revision>20</cp:revision>
  <dcterms:created xsi:type="dcterms:W3CDTF">2018-11-23T17:22:26Z</dcterms:created>
  <dcterms:modified xsi:type="dcterms:W3CDTF">2018-12-11T06:23:00Z</dcterms:modified>
</cp:coreProperties>
</file>